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9" r:id="rId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howGuides="1">
      <p:cViewPr varScale="1">
        <p:scale>
          <a:sx n="108" d="100"/>
          <a:sy n="108" d="100"/>
        </p:scale>
        <p:origin x="67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746515E6-23D9-4FA8-BC02-8F7F7F16ABC3}" type="datetimeFigureOut">
              <a:rPr lang="ru-RU" smtClean="0"/>
              <a:t>31.10.2025</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5BB4B152-D93B-484F-90A2-CF34A7630F95}" type="slidenum">
              <a:rPr lang="ru-RU" smtClean="0"/>
              <a:t>‹#›</a:t>
            </a:fld>
            <a:endParaRPr lang="ru-RU"/>
          </a:p>
        </p:txBody>
      </p:sp>
    </p:spTree>
    <p:extLst>
      <p:ext uri="{BB962C8B-B14F-4D97-AF65-F5344CB8AC3E}">
        <p14:creationId xmlns:p14="http://schemas.microsoft.com/office/powerpoint/2010/main" val="3257525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5BB4B152-D93B-484F-90A2-CF34A7630F95}" type="slidenum">
              <a:rPr lang="ru-RU" smtClean="0"/>
              <a:t>2</a:t>
            </a:fld>
            <a:endParaRPr lang="ru-RU"/>
          </a:p>
        </p:txBody>
      </p:sp>
    </p:spTree>
    <p:extLst>
      <p:ext uri="{BB962C8B-B14F-4D97-AF65-F5344CB8AC3E}">
        <p14:creationId xmlns:p14="http://schemas.microsoft.com/office/powerpoint/2010/main" val="1886549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1A75D-612F-48FE-ADD4-BB3EFE0528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CCC8CF-A447-4B93-9971-9D081CE866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1FA163-1BF4-4CDE-B948-66B344865EB4}"/>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5" name="Footer Placeholder 4">
            <a:extLst>
              <a:ext uri="{FF2B5EF4-FFF2-40B4-BE49-F238E27FC236}">
                <a16:creationId xmlns:a16="http://schemas.microsoft.com/office/drawing/2014/main" id="{0071F4E9-2DAC-4E4A-B293-ACA80A862A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EC9A1-48CB-447B-A9F3-FA6B799F2A78}"/>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1491132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47078-EBED-49BF-B533-71B5B75469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1B2A8E-0EB8-43BE-B926-D41C8C4D3C5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D7218-2EA6-41F9-B9EF-5C8DBAF9E177}"/>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5" name="Footer Placeholder 4">
            <a:extLst>
              <a:ext uri="{FF2B5EF4-FFF2-40B4-BE49-F238E27FC236}">
                <a16:creationId xmlns:a16="http://schemas.microsoft.com/office/drawing/2014/main" id="{F13CBE42-22C3-41D7-A533-622D78879D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3B35EF-AC24-440E-8A6E-5A6DFDAA6724}"/>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472798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B5AD-6755-483F-A314-8A35995938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CCD5EC-DCF5-4CEE-821D-797D019A21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0FE58A6-F2F3-4453-9EC1-7A87D0782CEA}"/>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5" name="Footer Placeholder 4">
            <a:extLst>
              <a:ext uri="{FF2B5EF4-FFF2-40B4-BE49-F238E27FC236}">
                <a16:creationId xmlns:a16="http://schemas.microsoft.com/office/drawing/2014/main" id="{A057AAD8-1840-47AB-961F-C0F4A8403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F0086-9B0E-42F9-B732-BEF25B04D571}"/>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1911713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62290-87F4-446A-85EC-7465ECF8FA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820F65-BE36-479C-8F54-86ABD789DA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5134F0-9A83-4709-9C26-244907A8B71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1B7AB2-F005-439E-8BA6-77B86E4537E8}"/>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6" name="Footer Placeholder 5">
            <a:extLst>
              <a:ext uri="{FF2B5EF4-FFF2-40B4-BE49-F238E27FC236}">
                <a16:creationId xmlns:a16="http://schemas.microsoft.com/office/drawing/2014/main" id="{2A62DE4B-8966-4A52-ACDB-55D628673F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30F8C1-AA5F-4499-8785-683BA6922D8B}"/>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2018370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C5BE-694F-436F-AF95-1C23E6A32C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6B7772-2D3A-4459-99DF-E160235D36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38F40D-74D7-485B-A4AD-DC2E98A081D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519DDC-7397-4982-89FA-038303712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0DA4A7-98F0-4140-A994-A5416B3B70D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D09EEA-998E-4B95-A781-558025CB648B}"/>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8" name="Footer Placeholder 7">
            <a:extLst>
              <a:ext uri="{FF2B5EF4-FFF2-40B4-BE49-F238E27FC236}">
                <a16:creationId xmlns:a16="http://schemas.microsoft.com/office/drawing/2014/main" id="{30E1A204-61C0-454D-8445-CD3F79C2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7C6D6D-5108-48FA-A555-0DB80003D4B2}"/>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4159779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43CED-A78D-4C95-BE63-DEC5FCC380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802446-F88A-493B-BF22-4B99DA54CA25}"/>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4" name="Footer Placeholder 3">
            <a:extLst>
              <a:ext uri="{FF2B5EF4-FFF2-40B4-BE49-F238E27FC236}">
                <a16:creationId xmlns:a16="http://schemas.microsoft.com/office/drawing/2014/main" id="{A35A35C9-D111-4D22-899D-8D3DC5F4DE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825EC1-C91D-416D-AAE0-FD0AB9493560}"/>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98488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FDC90E-2331-4F5B-8508-63328E160D82}"/>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3" name="Footer Placeholder 2">
            <a:extLst>
              <a:ext uri="{FF2B5EF4-FFF2-40B4-BE49-F238E27FC236}">
                <a16:creationId xmlns:a16="http://schemas.microsoft.com/office/drawing/2014/main" id="{DCE69E8A-738D-42A9-A4A0-511E05F1DF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496055-DD03-46DB-8B7D-1F0B6F05BB54}"/>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392855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D6731-A6E8-4F77-85D0-9F092805D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82722F-188F-43D0-AE81-B5FFBA8D45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2FAF9A-104D-4E1F-AE8B-D5AD3E8096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60B0682-7CF8-4EFB-88FE-65D155F1F6CB}"/>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6" name="Footer Placeholder 5">
            <a:extLst>
              <a:ext uri="{FF2B5EF4-FFF2-40B4-BE49-F238E27FC236}">
                <a16:creationId xmlns:a16="http://schemas.microsoft.com/office/drawing/2014/main" id="{5170B65B-9BA0-445A-AB55-B15FFB37B0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02A18-BE53-4152-A605-5024A4D748F8}"/>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2669969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25EBA-31DC-4F0E-B661-9F113317B6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0D9913-90C1-4D85-91FD-CDDF7859D4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89AF24-DE21-46B0-B9F2-3A7C673E8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46695C-0B11-4AC9-8227-46733F46F08D}"/>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6" name="Footer Placeholder 5">
            <a:extLst>
              <a:ext uri="{FF2B5EF4-FFF2-40B4-BE49-F238E27FC236}">
                <a16:creationId xmlns:a16="http://schemas.microsoft.com/office/drawing/2014/main" id="{99D0ADDE-B964-4C05-B687-735DE8DA7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0FC73-849B-4AC7-9876-4B525E660496}"/>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3607841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9008C-F828-4385-80C4-921750266E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F0F56A-FE1E-478D-A265-5D20C12BF28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A199F5-5AE3-4AAB-ACD6-F4A6E450DFE7}"/>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5" name="Footer Placeholder 4">
            <a:extLst>
              <a:ext uri="{FF2B5EF4-FFF2-40B4-BE49-F238E27FC236}">
                <a16:creationId xmlns:a16="http://schemas.microsoft.com/office/drawing/2014/main" id="{91E1EF63-C99F-4BD6-A880-ABEC9051CC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E744D-A5CA-469F-B3D8-58C121409769}"/>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4102035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6A2B0-36A4-45A2-B4EA-850E7BBF3F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407B2A-8AE9-4A7D-A811-FC02387FC79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9A7AE-DDAA-4444-841A-1CD922D6CFD2}"/>
              </a:ext>
            </a:extLst>
          </p:cNvPr>
          <p:cNvSpPr>
            <a:spLocks noGrp="1"/>
          </p:cNvSpPr>
          <p:nvPr>
            <p:ph type="dt" sz="half" idx="10"/>
          </p:nvPr>
        </p:nvSpPr>
        <p:spPr/>
        <p:txBody>
          <a:bodyPr/>
          <a:lstStyle/>
          <a:p>
            <a:fld id="{1D4141F6-F40B-4889-B2E4-AD0710AE2B56}" type="datetimeFigureOut">
              <a:rPr lang="en-US" smtClean="0"/>
              <a:t>10/31/2025</a:t>
            </a:fld>
            <a:endParaRPr lang="en-US"/>
          </a:p>
        </p:txBody>
      </p:sp>
      <p:sp>
        <p:nvSpPr>
          <p:cNvPr id="5" name="Footer Placeholder 4">
            <a:extLst>
              <a:ext uri="{FF2B5EF4-FFF2-40B4-BE49-F238E27FC236}">
                <a16:creationId xmlns:a16="http://schemas.microsoft.com/office/drawing/2014/main" id="{4696C748-2E4C-400A-9C5C-19A06E523D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EC544-4E4A-42F2-B818-5D3EE458963C}"/>
              </a:ext>
            </a:extLst>
          </p:cNvPr>
          <p:cNvSpPr>
            <a:spLocks noGrp="1"/>
          </p:cNvSpPr>
          <p:nvPr>
            <p:ph type="sldNum" sz="quarter" idx="12"/>
          </p:nvPr>
        </p:nvSpPr>
        <p:spPr/>
        <p:txBody>
          <a:bodyPr/>
          <a:lstStyle/>
          <a:p>
            <a:fld id="{73C84675-E423-4AFC-A003-A7CE8185E220}" type="slidenum">
              <a:rPr lang="en-US" smtClean="0"/>
              <a:t>‹#›</a:t>
            </a:fld>
            <a:endParaRPr lang="en-US"/>
          </a:p>
        </p:txBody>
      </p:sp>
    </p:spTree>
    <p:extLst>
      <p:ext uri="{BB962C8B-B14F-4D97-AF65-F5344CB8AC3E}">
        <p14:creationId xmlns:p14="http://schemas.microsoft.com/office/powerpoint/2010/main" val="1390845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FA492E-3F51-497B-9E17-3131FEEE9B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D095DC-4525-472E-8182-7023ADF176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3E8206-A6DA-4919-8A7F-FE0DF9B04F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141F6-F40B-4889-B2E4-AD0710AE2B56}" type="datetimeFigureOut">
              <a:rPr lang="en-US" smtClean="0"/>
              <a:t>10/31/2025</a:t>
            </a:fld>
            <a:endParaRPr lang="en-US"/>
          </a:p>
        </p:txBody>
      </p:sp>
      <p:sp>
        <p:nvSpPr>
          <p:cNvPr id="5" name="Footer Placeholder 4">
            <a:extLst>
              <a:ext uri="{FF2B5EF4-FFF2-40B4-BE49-F238E27FC236}">
                <a16:creationId xmlns:a16="http://schemas.microsoft.com/office/drawing/2014/main" id="{180E9F17-EF75-4E0A-A4E4-61F42A04B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EA538E-09F9-46F8-B808-A37CB73851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84675-E423-4AFC-A003-A7CE8185E220}" type="slidenum">
              <a:rPr lang="en-US" smtClean="0"/>
              <a:t>‹#›</a:t>
            </a:fld>
            <a:endParaRPr lang="en-US"/>
          </a:p>
        </p:txBody>
      </p:sp>
    </p:spTree>
    <p:extLst>
      <p:ext uri="{BB962C8B-B14F-4D97-AF65-F5344CB8AC3E}">
        <p14:creationId xmlns:p14="http://schemas.microsoft.com/office/powerpoint/2010/main" val="785493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f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hyperlink" Target="mailto:ivprok51@37.mailop.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40000"/>
          </a:schemeClr>
        </a:solidFill>
        <a:effectLst/>
      </p:bgPr>
    </p:bg>
    <p:spTree>
      <p:nvGrpSpPr>
        <p:cNvPr id="1" name=""/>
        <p:cNvGrpSpPr/>
        <p:nvPr/>
      </p:nvGrpSpPr>
      <p:grpSpPr>
        <a:xfrm>
          <a:off x="0" y="0"/>
          <a:ext cx="0" cy="0"/>
          <a:chOff x="0" y="0"/>
          <a:chExt cx="0" cy="0"/>
        </a:xfrm>
      </p:grpSpPr>
      <p:pic>
        <p:nvPicPr>
          <p:cNvPr id="18" name="Picture 3" descr="Пнг Логотип прокуратуры 30 фото">
            <a:extLst>
              <a:ext uri="{FF2B5EF4-FFF2-40B4-BE49-F238E27FC236}">
                <a16:creationId xmlns:a16="http://schemas.microsoft.com/office/drawing/2014/main" id="{B52F90F9-4473-B194-283E-D17B3A302C96}"/>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6255531" y="298889"/>
            <a:ext cx="5648950" cy="60092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Пнг Логотип прокуратуры 30 фото">
            <a:extLst>
              <a:ext uri="{FF2B5EF4-FFF2-40B4-BE49-F238E27FC236}">
                <a16:creationId xmlns:a16="http://schemas.microsoft.com/office/drawing/2014/main" id="{0CC625BD-1410-E62A-3960-78504AAEE955}"/>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447049" y="307402"/>
            <a:ext cx="5648950" cy="60092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DB4F634-A0B3-411D-B629-A81D8D2D029E}"/>
              </a:ext>
            </a:extLst>
          </p:cNvPr>
          <p:cNvSpPr txBox="1"/>
          <p:nvPr/>
        </p:nvSpPr>
        <p:spPr>
          <a:xfrm>
            <a:off x="590107" y="298889"/>
            <a:ext cx="5505893" cy="584775"/>
          </a:xfrm>
          <a:prstGeom prst="rect">
            <a:avLst/>
          </a:prstGeom>
          <a:solidFill>
            <a:schemeClr val="accent5">
              <a:lumMod val="40000"/>
              <a:lumOff val="60000"/>
            </a:schemeClr>
          </a:solidFill>
          <a:ln>
            <a:noFill/>
          </a:ln>
          <a:effectLst>
            <a:softEdge rad="31750"/>
          </a:effectLst>
        </p:spPr>
        <p:txBody>
          <a:bodyPr wrap="square" rtlCol="0">
            <a:spAutoFit/>
          </a:bodyPr>
          <a:lstStyle/>
          <a:p>
            <a:pPr algn="just"/>
            <a:r>
              <a:rPr lang="ru-RU" sz="1600" dirty="0">
                <a:solidFill>
                  <a:schemeClr val="accent1">
                    <a:lumMod val="75000"/>
                  </a:schemeClr>
                </a:solidFill>
                <a:latin typeface="Times New Roman" panose="02020603050405020304" pitchFamily="18" charset="0"/>
                <a:cs typeface="Times New Roman" panose="02020603050405020304" pitchFamily="18" charset="0"/>
              </a:rPr>
              <a:t>ТРЕБОВАНИЯ</a:t>
            </a:r>
            <a:r>
              <a:rPr lang="ru-RU" sz="1600" dirty="0">
                <a:latin typeface="Times New Roman" panose="02020603050405020304" pitchFamily="18" charset="0"/>
                <a:cs typeface="Times New Roman" panose="02020603050405020304" pitchFamily="18" charset="0"/>
              </a:rPr>
              <a:t>, предъявляемые к кандидатам, назначаемым на должности прокурорских работников</a:t>
            </a:r>
            <a:r>
              <a:rPr lang="ru-RU" sz="1600" baseline="30000" dirty="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81243872-F3E7-4731-8BAF-7688971274E1}"/>
              </a:ext>
            </a:extLst>
          </p:cNvPr>
          <p:cNvSpPr/>
          <p:nvPr/>
        </p:nvSpPr>
        <p:spPr>
          <a:xfrm>
            <a:off x="590106" y="6266670"/>
            <a:ext cx="6096000" cy="338554"/>
          </a:xfrm>
          <a:prstGeom prst="rect">
            <a:avLst/>
          </a:prstGeom>
        </p:spPr>
        <p:txBody>
          <a:bodyPr>
            <a:spAutoFit/>
          </a:bodyPr>
          <a:lstStyle/>
          <a:p>
            <a:r>
              <a:rPr lang="ru-RU" sz="800" i="1" baseline="30000" dirty="0"/>
              <a:t>1</a:t>
            </a:r>
            <a:r>
              <a:rPr lang="ru-RU" sz="800" i="1" dirty="0"/>
              <a:t> ст. 40.1 и 40.2 ФЗ «О прокуратуре РФ», ст.12 ФЗ «О система государственной службы Российской Федерации</a:t>
            </a:r>
          </a:p>
          <a:p>
            <a:r>
              <a:rPr lang="ru-RU" sz="800" i="1" baseline="30000" dirty="0"/>
              <a:t>2  </a:t>
            </a:r>
            <a:r>
              <a:rPr lang="ru-RU" sz="800" i="1" dirty="0"/>
              <a:t>Постановление Правительства РФ от 26.08.2013 №733</a:t>
            </a:r>
            <a:endParaRPr lang="en-US" sz="800" i="1" dirty="0"/>
          </a:p>
        </p:txBody>
      </p:sp>
      <p:sp>
        <p:nvSpPr>
          <p:cNvPr id="6" name="TextBox 5">
            <a:extLst>
              <a:ext uri="{FF2B5EF4-FFF2-40B4-BE49-F238E27FC236}">
                <a16:creationId xmlns:a16="http://schemas.microsoft.com/office/drawing/2014/main" id="{14D2B18B-2F03-4335-88D8-730DE02ED3D1}"/>
              </a:ext>
            </a:extLst>
          </p:cNvPr>
          <p:cNvSpPr txBox="1"/>
          <p:nvPr/>
        </p:nvSpPr>
        <p:spPr>
          <a:xfrm>
            <a:off x="590107" y="822109"/>
            <a:ext cx="5505893" cy="2308324"/>
          </a:xfrm>
          <a:prstGeom prst="rect">
            <a:avLst/>
          </a:prstGeom>
          <a:noFill/>
        </p:spPr>
        <p:txBody>
          <a:bodyPr wrap="square" rtlCol="0">
            <a:spAutoFit/>
          </a:bodyPr>
          <a:lstStyle/>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наличие гражданства РФ</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высшее юридическое образование (полученное в образовательной организации высшего образования, имеющей государственную аккредитацию по образовательным программам по специальности «Юриспруденция», или высшее образование по направлению подготовки «Юриспруденция» квалификации «магистр» при наличии диплома бакалавра по направлению подготовки «Юриспруденция», или высшее образование по специальностям, входящим в укрупненную группу специальностей «Юриспруденция», с присвоением квалификации «юрист»)</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обладание необходимыми профессиональными и моральными качествами </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способность по состоянию здоровья исполнять возлагаемые служебные обязанности</a:t>
            </a:r>
            <a:endParaRPr lang="en-US" sz="1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DC60397F-5A6E-4242-9582-5AD6CB68F0B1}"/>
              </a:ext>
            </a:extLst>
          </p:cNvPr>
          <p:cNvSpPr txBox="1"/>
          <p:nvPr/>
        </p:nvSpPr>
        <p:spPr>
          <a:xfrm>
            <a:off x="590107" y="3130433"/>
            <a:ext cx="5505893" cy="646331"/>
          </a:xfrm>
          <a:prstGeom prst="rect">
            <a:avLst/>
          </a:prstGeom>
          <a:solidFill>
            <a:schemeClr val="bg1">
              <a:lumMod val="85000"/>
            </a:schemeClr>
          </a:solidFill>
          <a:ln>
            <a:noFill/>
          </a:ln>
          <a:effectLst>
            <a:softEdge rad="31750"/>
          </a:effectLst>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Подробнее о квалификационных требованиях к должностям прокурорских работников прокуратуры города, района – в </a:t>
            </a:r>
            <a:r>
              <a:rPr lang="ru-RU" sz="1200" b="1" dirty="0">
                <a:solidFill>
                  <a:schemeClr val="bg2">
                    <a:lumMod val="25000"/>
                  </a:schemeClr>
                </a:solidFill>
                <a:latin typeface="Times New Roman" panose="02020603050405020304" pitchFamily="18" charset="0"/>
                <a:cs typeface="Times New Roman" panose="02020603050405020304" pitchFamily="18" charset="0"/>
              </a:rPr>
              <a:t>приказе Генерального прокурора Российской Федерации от 31.03.2023 №227</a:t>
            </a:r>
            <a:endParaRPr lang="en-US" sz="1200" b="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F5DF988-AE1C-4F90-8CCE-55063DC01FD3}"/>
              </a:ext>
            </a:extLst>
          </p:cNvPr>
          <p:cNvSpPr txBox="1"/>
          <p:nvPr/>
        </p:nvSpPr>
        <p:spPr>
          <a:xfrm>
            <a:off x="590107" y="3776764"/>
            <a:ext cx="5505893" cy="738664"/>
          </a:xfrm>
          <a:prstGeom prst="rect">
            <a:avLst/>
          </a:prstGeom>
          <a:solidFill>
            <a:schemeClr val="accent5">
              <a:lumMod val="40000"/>
              <a:lumOff val="60000"/>
            </a:schemeClr>
          </a:solidFill>
          <a:ln>
            <a:noFill/>
          </a:ln>
          <a:effectLst>
            <a:softEdge rad="31750"/>
          </a:effectLst>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НЕ МОЖЕТ БЫТЬ ПРИНЯТ НА СЛУЖБУ В ОРГАНЫ ПРОКУРАТУРЫ И НАХОДИТЬСЯ НА УКАЗАННОЙ СЛУЖБЕ ГРАЖДАНИН, ЕСЛИ ОН:</a:t>
            </a:r>
            <a:endParaRPr lang="en-US" sz="1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F2DD570E-1D1C-4B0D-BAEA-910C5433E1AB}"/>
              </a:ext>
            </a:extLst>
          </p:cNvPr>
          <p:cNvSpPr txBox="1"/>
          <p:nvPr/>
        </p:nvSpPr>
        <p:spPr>
          <a:xfrm>
            <a:off x="590106" y="4515428"/>
            <a:ext cx="5505893" cy="1754326"/>
          </a:xfrm>
          <a:prstGeom prst="rect">
            <a:avLst/>
          </a:prstGeom>
          <a:noFill/>
        </p:spPr>
        <p:txBody>
          <a:bodyPr wrap="square" rtlCol="0">
            <a:spAutoFit/>
          </a:bodyPr>
          <a:lstStyle/>
          <a:p>
            <a:pPr marL="285750" indent="-285750" algn="just">
              <a:buFont typeface="Calibri" panose="020F0502020204030204" pitchFamily="34" charset="0"/>
              <a:buChar char="x"/>
            </a:pPr>
            <a:r>
              <a:rPr lang="ru-RU" sz="1200" dirty="0">
                <a:latin typeface="Times New Roman" panose="02020603050405020304" pitchFamily="18" charset="0"/>
                <a:cs typeface="Times New Roman" panose="02020603050405020304" pitchFamily="18" charset="0"/>
              </a:rPr>
              <a:t>имеет гражданство иностранного государства либо ВНЖ, а также в случае прекращения гражданства РФ</a:t>
            </a:r>
          </a:p>
          <a:p>
            <a:pPr marL="285750" indent="-285750" algn="just">
              <a:buFont typeface="Calibri" panose="020F0502020204030204" pitchFamily="34" charset="0"/>
              <a:buChar char="x"/>
            </a:pPr>
            <a:r>
              <a:rPr lang="ru-RU" sz="1200" dirty="0">
                <a:latin typeface="Times New Roman" panose="02020603050405020304" pitchFamily="18" charset="0"/>
                <a:cs typeface="Times New Roman" panose="02020603050405020304" pitchFamily="18" charset="0"/>
              </a:rPr>
              <a:t>признан решением суда недееспособным или ограниченно дееспособным </a:t>
            </a:r>
          </a:p>
          <a:p>
            <a:pPr marL="285750" indent="-285750" algn="just">
              <a:buFont typeface="Calibri" panose="020F0502020204030204" pitchFamily="34" charset="0"/>
              <a:buChar char="x"/>
            </a:pPr>
            <a:r>
              <a:rPr lang="ru-RU" sz="1200" dirty="0">
                <a:latin typeface="Times New Roman" panose="02020603050405020304" pitchFamily="18" charset="0"/>
                <a:cs typeface="Times New Roman" panose="02020603050405020304" pitchFamily="18" charset="0"/>
              </a:rPr>
              <a:t>имел или имеет судимость </a:t>
            </a:r>
          </a:p>
          <a:p>
            <a:pPr marL="285750" indent="-285750" algn="just">
              <a:buFont typeface="Calibri" panose="020F0502020204030204" pitchFamily="34" charset="0"/>
              <a:buChar char="x"/>
            </a:pPr>
            <a:r>
              <a:rPr lang="ru-RU" sz="1200" dirty="0">
                <a:latin typeface="Times New Roman" panose="02020603050405020304" pitchFamily="18" charset="0"/>
                <a:cs typeface="Times New Roman" panose="02020603050405020304" pitchFamily="18" charset="0"/>
              </a:rPr>
              <a:t>имеет статус иностранного агента </a:t>
            </a:r>
          </a:p>
          <a:p>
            <a:pPr marL="285750" indent="-285750" algn="just">
              <a:buFont typeface="Calibri" panose="020F0502020204030204" pitchFamily="34" charset="0"/>
              <a:buChar char="x"/>
            </a:pPr>
            <a:r>
              <a:rPr lang="ru-RU" sz="1200" dirty="0">
                <a:latin typeface="Times New Roman" panose="02020603050405020304" pitchFamily="18" charset="0"/>
                <a:cs typeface="Times New Roman" panose="02020603050405020304" pitchFamily="18" charset="0"/>
              </a:rPr>
              <a:t>имеет заболевание, препятствующее поступлению на службу в органы прокуратуры</a:t>
            </a:r>
            <a:r>
              <a:rPr lang="ru-RU" sz="1200" baseline="30000" dirty="0">
                <a:latin typeface="Times New Roman" panose="02020603050405020304" pitchFamily="18" charset="0"/>
                <a:cs typeface="Times New Roman" panose="02020603050405020304" pitchFamily="18" charset="0"/>
              </a:rPr>
              <a:t>2</a:t>
            </a:r>
          </a:p>
          <a:p>
            <a:pPr marL="285750" indent="-285750" algn="just">
              <a:buFont typeface="Calibri" panose="020F0502020204030204" pitchFamily="34" charset="0"/>
              <a:buChar char="x"/>
            </a:pPr>
            <a:r>
              <a:rPr lang="ru-RU" sz="1200" dirty="0">
                <a:latin typeface="Times New Roman" panose="02020603050405020304" pitchFamily="18" charset="0"/>
                <a:cs typeface="Times New Roman" panose="02020603050405020304" pitchFamily="18" charset="0"/>
              </a:rPr>
              <a:t>лишен решением суда права занимать государственные должности государственной службы</a:t>
            </a:r>
            <a:endParaRPr lang="en-US" sz="12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37B75CC-0ABB-43DD-95DA-F094F5BA41CA}"/>
              </a:ext>
            </a:extLst>
          </p:cNvPr>
          <p:cNvSpPr txBox="1"/>
          <p:nvPr/>
        </p:nvSpPr>
        <p:spPr>
          <a:xfrm>
            <a:off x="6225662" y="298889"/>
            <a:ext cx="984500" cy="307777"/>
          </a:xfrm>
          <a:prstGeom prst="rect">
            <a:avLst/>
          </a:prstGeom>
          <a:noFill/>
        </p:spPr>
        <p:txBody>
          <a:bodyPr wrap="none" rtlCol="0">
            <a:spAutoFit/>
          </a:bodyPr>
          <a:lstStyle/>
          <a:p>
            <a:r>
              <a:rPr lang="ru-RU" sz="1400" b="1" dirty="0">
                <a:solidFill>
                  <a:srgbClr val="FF0000"/>
                </a:solidFill>
                <a:latin typeface="Times New Roman" panose="02020603050405020304" pitchFamily="18" charset="0"/>
                <a:cs typeface="Times New Roman" panose="02020603050405020304" pitchFamily="18" charset="0"/>
              </a:rPr>
              <a:t>ВАЖНО! </a:t>
            </a:r>
            <a:endParaRPr lang="en-US" sz="1400" b="1" dirty="0">
              <a:solidFill>
                <a:srgbClr val="FF0000"/>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B098A9A-9498-41FB-AC04-084A843D20DE}"/>
              </a:ext>
            </a:extLst>
          </p:cNvPr>
          <p:cNvSpPr txBox="1"/>
          <p:nvPr/>
        </p:nvSpPr>
        <p:spPr>
          <a:xfrm>
            <a:off x="6225662" y="606666"/>
            <a:ext cx="5376231" cy="1200329"/>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Профессия прокурора обязывает: </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быть компетентным в своей специальности,</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обладать широким кругозором, самыми высокими моральными качествами, </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чутко и внимательно относиться к окружающим людям, </a:t>
            </a:r>
          </a:p>
          <a:p>
            <a:pPr marL="285750" indent="-285750" algn="just">
              <a:buFont typeface="Wingdings" panose="05000000000000000000" pitchFamily="2" charset="2"/>
              <a:buChar char="ü"/>
            </a:pPr>
            <a:r>
              <a:rPr lang="ru-RU" sz="1200" dirty="0">
                <a:latin typeface="Times New Roman" panose="02020603050405020304" pitchFamily="18" charset="0"/>
                <a:cs typeface="Times New Roman" panose="02020603050405020304" pitchFamily="18" charset="0"/>
              </a:rPr>
              <a:t>быть образцом в работе и быту для других.</a:t>
            </a:r>
            <a:endParaRPr lang="en-US" sz="12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9D057A11-536D-48B1-AF39-348FE6E4BC06}"/>
              </a:ext>
            </a:extLst>
          </p:cNvPr>
          <p:cNvSpPr txBox="1"/>
          <p:nvPr/>
        </p:nvSpPr>
        <p:spPr>
          <a:xfrm>
            <a:off x="6225662" y="2360992"/>
            <a:ext cx="3546299" cy="1569660"/>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После изучения представленных документов кандидат направляется для прохождения психологического обследования, а также проводятся иные проверочные мероприятия, целью которых является определение профессиональных и моральных качеств, степени пригодности и нацеленности на последующее прохождение службы в органах прокуратуры. </a:t>
            </a:r>
            <a:endParaRPr lang="en-US" sz="12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901E5889-342F-48CF-8243-33B63C520D35}"/>
              </a:ext>
            </a:extLst>
          </p:cNvPr>
          <p:cNvSpPr txBox="1"/>
          <p:nvPr/>
        </p:nvSpPr>
        <p:spPr>
          <a:xfrm>
            <a:off x="6225662" y="1853162"/>
            <a:ext cx="3546299" cy="523220"/>
          </a:xfrm>
          <a:prstGeom prst="rect">
            <a:avLst/>
          </a:prstGeom>
          <a:solidFill>
            <a:schemeClr val="accent5">
              <a:lumMod val="40000"/>
              <a:lumOff val="60000"/>
            </a:schemeClr>
          </a:solidFill>
          <a:effectLst>
            <a:softEdge rad="31750"/>
          </a:effectLst>
        </p:spPr>
        <p:txBody>
          <a:bodyPr wrap="square" rtlCol="0">
            <a:spAutoFit/>
          </a:bodyPr>
          <a:lstStyle/>
          <a:p>
            <a:r>
              <a:rPr lang="ru-RU" sz="1400" dirty="0">
                <a:solidFill>
                  <a:schemeClr val="accent1">
                    <a:lumMod val="50000"/>
                  </a:schemeClr>
                </a:solidFill>
                <a:latin typeface="Times New Roman" panose="02020603050405020304" pitchFamily="18" charset="0"/>
                <a:cs typeface="Times New Roman" panose="02020603050405020304" pitchFamily="18" charset="0"/>
              </a:rPr>
              <a:t>ПОРЯДОК ПРИЕМА НА СЛУЖБУ, ДОКУМЕНТЫ, КОНТАКТНЫЕ ДАННЫЕ:</a:t>
            </a:r>
            <a:endParaRPr lang="en-US" sz="14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D1EA869D-A394-4B9D-843F-D1A2B887662B}"/>
              </a:ext>
            </a:extLst>
          </p:cNvPr>
          <p:cNvSpPr txBox="1"/>
          <p:nvPr/>
        </p:nvSpPr>
        <p:spPr>
          <a:xfrm>
            <a:off x="6225662" y="3895031"/>
            <a:ext cx="5376231" cy="830997"/>
          </a:xfrm>
          <a:prstGeom prst="rect">
            <a:avLst/>
          </a:prstGeom>
          <a:noFill/>
          <a:ln w="19050">
            <a:solidFill>
              <a:schemeClr val="accent5">
                <a:lumMod val="60000"/>
                <a:lumOff val="40000"/>
              </a:schemeClr>
            </a:solidFill>
            <a:prstDash val="sysDot"/>
          </a:ln>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Совокупность положительных результатов всех проверочных мероприятий дает основание для рассмотрения вопроса о трудоустройстве на должности прокурорских работников на имеющиеся вакансии в прокуратуру Ивановской области.</a:t>
            </a:r>
            <a:endParaRPr lang="en-US" sz="12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CE18C7FE-1B92-469D-A4CF-44BA37004FD0}"/>
              </a:ext>
            </a:extLst>
          </p:cNvPr>
          <p:cNvSpPr txBox="1"/>
          <p:nvPr/>
        </p:nvSpPr>
        <p:spPr>
          <a:xfrm>
            <a:off x="6225662" y="4977050"/>
            <a:ext cx="5376232" cy="1200329"/>
          </a:xfrm>
          <a:prstGeom prst="rect">
            <a:avLst/>
          </a:prstGeom>
          <a:noFill/>
        </p:spPr>
        <p:txBody>
          <a:bodyPr wrap="square" rtlCol="0">
            <a:spAutoFit/>
          </a:bodyPr>
          <a:lstStyle/>
          <a:p>
            <a:pPr algn="just"/>
            <a:r>
              <a:rPr lang="ru-RU" sz="1200" i="1" dirty="0">
                <a:latin typeface="Times New Roman" panose="02020603050405020304" pitchFamily="18" charset="0"/>
                <a:cs typeface="Times New Roman" panose="02020603050405020304" pitchFamily="18" charset="0"/>
              </a:rPr>
              <a:t>Кандидатам следует знать, что прокурорские работники обязаны соблюдать ограничения, запреты и обязанности, установленные Федеральными законами от 25.12.2008 №273-ФЗ «О противодействии коррупции», от 17.01.1992 №2202-1 «О прокуратуре Российской Федерации», от 27.07.2004 №79-ФЗ «О государственной гражданской службе Российской Федерации», Кодексом этики прокурорского работника Российской Федерации.</a:t>
            </a:r>
            <a:endParaRPr lang="en-US" sz="1200" i="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7884B045-080D-4F08-9137-1F7BD18F8933}"/>
              </a:ext>
            </a:extLst>
          </p:cNvPr>
          <p:cNvSpPr txBox="1"/>
          <p:nvPr/>
        </p:nvSpPr>
        <p:spPr>
          <a:xfrm>
            <a:off x="6225662" y="4665215"/>
            <a:ext cx="984500" cy="307777"/>
          </a:xfrm>
          <a:prstGeom prst="rect">
            <a:avLst/>
          </a:prstGeom>
          <a:noFill/>
        </p:spPr>
        <p:txBody>
          <a:bodyPr wrap="none" rtlCol="0">
            <a:spAutoFit/>
          </a:bodyPr>
          <a:lstStyle/>
          <a:p>
            <a:r>
              <a:rPr lang="ru-RU" sz="1400" b="1" dirty="0">
                <a:solidFill>
                  <a:srgbClr val="FF0000"/>
                </a:solidFill>
                <a:latin typeface="Times New Roman" panose="02020603050405020304" pitchFamily="18" charset="0"/>
                <a:cs typeface="Times New Roman" panose="02020603050405020304" pitchFamily="18" charset="0"/>
              </a:rPr>
              <a:t>ВАЖНО! </a:t>
            </a:r>
            <a:endParaRPr lang="en-US" sz="1400" b="1" dirty="0">
              <a:solidFill>
                <a:srgbClr val="FF0000"/>
              </a:solidFill>
              <a:latin typeface="Times New Roman" panose="02020603050405020304" pitchFamily="18" charset="0"/>
              <a:cs typeface="Times New Roman" panose="02020603050405020304" pitchFamily="18" charset="0"/>
            </a:endParaRPr>
          </a:p>
        </p:txBody>
      </p:sp>
      <p:pic>
        <p:nvPicPr>
          <p:cNvPr id="1029" name="Picture 5">
            <a:extLst>
              <a:ext uri="{FF2B5EF4-FFF2-40B4-BE49-F238E27FC236}">
                <a16:creationId xmlns:a16="http://schemas.microsoft.com/office/drawing/2014/main" id="{F2346F71-5507-2F72-8C92-B28AE82A36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34136" y="15731"/>
            <a:ext cx="798032" cy="8740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4691F49-D461-4226-A887-00B542E7F6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1305" y="1851542"/>
            <a:ext cx="1790840" cy="1765183"/>
          </a:xfrm>
          <a:prstGeom prst="rect">
            <a:avLst/>
          </a:prstGeom>
        </p:spPr>
      </p:pic>
    </p:spTree>
    <p:extLst>
      <p:ext uri="{BB962C8B-B14F-4D97-AF65-F5344CB8AC3E}">
        <p14:creationId xmlns:p14="http://schemas.microsoft.com/office/powerpoint/2010/main" val="3468396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40000"/>
          </a:schemeClr>
        </a:solidFill>
        <a:effectLst/>
      </p:bgPr>
    </p:bg>
    <p:spTree>
      <p:nvGrpSpPr>
        <p:cNvPr id="1" name=""/>
        <p:cNvGrpSpPr/>
        <p:nvPr/>
      </p:nvGrpSpPr>
      <p:grpSpPr>
        <a:xfrm>
          <a:off x="0" y="0"/>
          <a:ext cx="0" cy="0"/>
          <a:chOff x="0" y="0"/>
          <a:chExt cx="0" cy="0"/>
        </a:xfrm>
      </p:grpSpPr>
      <p:pic>
        <p:nvPicPr>
          <p:cNvPr id="8" name="Picture 3" descr="Пнг Логотип прокуратуры 30 фото">
            <a:extLst>
              <a:ext uri="{FF2B5EF4-FFF2-40B4-BE49-F238E27FC236}">
                <a16:creationId xmlns:a16="http://schemas.microsoft.com/office/drawing/2014/main" id="{2E2913CB-2E7E-6736-4CC5-874049A99177}"/>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447048" y="476048"/>
            <a:ext cx="5648950" cy="60092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EF659A-7BC3-4A61-A84E-3ABD30746D9A}"/>
              </a:ext>
            </a:extLst>
          </p:cNvPr>
          <p:cNvSpPr>
            <a:spLocks noGrp="1"/>
          </p:cNvSpPr>
          <p:nvPr>
            <p:ph type="title"/>
          </p:nvPr>
        </p:nvSpPr>
        <p:spPr>
          <a:xfrm>
            <a:off x="637494" y="328659"/>
            <a:ext cx="10973259" cy="802122"/>
          </a:xfrm>
          <a:solidFill>
            <a:schemeClr val="accent5">
              <a:lumMod val="40000"/>
              <a:lumOff val="60000"/>
            </a:schemeClr>
          </a:solidFill>
        </p:spPr>
        <p:txBody>
          <a:bodyPr>
            <a:noAutofit/>
          </a:bodyPr>
          <a:lstStyle/>
          <a:p>
            <a:pPr algn="ctr"/>
            <a:r>
              <a:rPr lang="ru-RU" sz="2800" b="1" dirty="0">
                <a:solidFill>
                  <a:schemeClr val="accent1">
                    <a:lumMod val="50000"/>
                  </a:schemeClr>
                </a:solidFill>
                <a:latin typeface="Times New Roman" panose="02020603050405020304" pitchFamily="18" charset="0"/>
                <a:cs typeface="Times New Roman" panose="02020603050405020304" pitchFamily="18" charset="0"/>
              </a:rPr>
              <a:t>ГОСУДАРСТВЕННАЯ ГРАЖДАНСКАЯ СЛУЖБА В ПРОКУРАТУРЕ ИВАНОВСКОЙ ОБЛАСТИ</a:t>
            </a:r>
            <a:endParaRPr lang="en-U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0A93AC8-6239-4DFA-9543-2127781E10C5}"/>
              </a:ext>
            </a:extLst>
          </p:cNvPr>
          <p:cNvSpPr>
            <a:spLocks noGrp="1"/>
          </p:cNvSpPr>
          <p:nvPr>
            <p:ph idx="1"/>
          </p:nvPr>
        </p:nvSpPr>
        <p:spPr>
          <a:xfrm>
            <a:off x="1096413" y="1322238"/>
            <a:ext cx="10016329" cy="853780"/>
          </a:xfrm>
          <a:solidFill>
            <a:schemeClr val="accent5">
              <a:lumMod val="40000"/>
              <a:lumOff val="60000"/>
            </a:schemeClr>
          </a:solidFill>
          <a:ln>
            <a:noFill/>
          </a:ln>
          <a:effectLst>
            <a:softEdge rad="31750"/>
          </a:effectLst>
        </p:spPr>
        <p:txBody>
          <a:bodyPr anchor="ctr">
            <a:normAutofit/>
          </a:bodyPr>
          <a:lstStyle/>
          <a:p>
            <a:pPr marL="0" indent="0" algn="ctr">
              <a:buNone/>
            </a:pPr>
            <a:r>
              <a:rPr lang="ru-RU" sz="2000" dirty="0">
                <a:solidFill>
                  <a:srgbClr val="002060"/>
                </a:solidFill>
                <a:latin typeface="Times New Roman" panose="02020603050405020304" pitchFamily="18" charset="0"/>
                <a:cs typeface="Times New Roman" panose="02020603050405020304" pitchFamily="18" charset="0"/>
              </a:rPr>
              <a:t>Кандидаты могут поступить на федеральную государственную гражданскую службу в органы прокуратуры Ивановской области</a:t>
            </a:r>
            <a:endParaRPr lang="en-US" sz="2000" dirty="0">
              <a:solidFill>
                <a:srgbClr val="00206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1E53B24-3344-408E-90D1-FD02C7E1E0FF}"/>
              </a:ext>
            </a:extLst>
          </p:cNvPr>
          <p:cNvSpPr txBox="1"/>
          <p:nvPr/>
        </p:nvSpPr>
        <p:spPr>
          <a:xfrm>
            <a:off x="637495" y="2311203"/>
            <a:ext cx="10973258" cy="1477328"/>
          </a:xfrm>
          <a:prstGeom prst="rect">
            <a:avLst/>
          </a:prstGeom>
          <a:noFill/>
          <a:ln w="28575">
            <a:solidFill>
              <a:schemeClr val="accent5">
                <a:lumMod val="60000"/>
                <a:lumOff val="40000"/>
              </a:schemeClr>
            </a:solidFill>
            <a:prstDash val="sysDot"/>
          </a:ln>
        </p:spPr>
        <p:txBody>
          <a:bodyPr wrap="square" rtlCol="0">
            <a:spAutoFit/>
          </a:bodyPr>
          <a:lstStyle/>
          <a:p>
            <a:pPr algn="just"/>
            <a:r>
              <a:rPr lang="ru-RU" b="1" dirty="0">
                <a:latin typeface="Times New Roman" panose="02020603050405020304" pitchFamily="18" charset="0"/>
                <a:cs typeface="Times New Roman" panose="02020603050405020304" pitchFamily="18" charset="0"/>
              </a:rPr>
              <a:t>Государственная гражданская служба </a:t>
            </a:r>
            <a:r>
              <a:rPr lang="ru-RU" dirty="0">
                <a:latin typeface="Times New Roman" panose="02020603050405020304" pitchFamily="18" charset="0"/>
                <a:cs typeface="Times New Roman" panose="02020603050405020304" pitchFamily="18" charset="0"/>
              </a:rPr>
              <a:t>– вид государственной службы, представляющей собой профессиональную служебную деятельность граждан Российской Федерации на должностях гражданской службы по обеспечению исполнения полномочий государственных органов, лиц, замещающих государственные должности Российской Федерации, и лиц, замещающих государственные должности субъектов Российской Федерации. </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364B2B4-3F6A-4746-A787-DBBE9FE875B5}"/>
              </a:ext>
            </a:extLst>
          </p:cNvPr>
          <p:cNvSpPr txBox="1"/>
          <p:nvPr/>
        </p:nvSpPr>
        <p:spPr>
          <a:xfrm>
            <a:off x="587794" y="4062885"/>
            <a:ext cx="10990529" cy="646331"/>
          </a:xfrm>
          <a:prstGeom prst="rect">
            <a:avLst/>
          </a:prstGeom>
          <a:solidFill>
            <a:schemeClr val="accent5">
              <a:lumMod val="40000"/>
              <a:lumOff val="60000"/>
            </a:schemeClr>
          </a:solidFill>
          <a:effectLst>
            <a:outerShdw blurRad="50800" dist="38100" dir="2700000" algn="tl" rotWithShape="0">
              <a:prstClr val="black">
                <a:alpha val="40000"/>
              </a:prstClr>
            </a:outerShdw>
            <a:softEdge rad="12700"/>
          </a:effectLst>
        </p:spPr>
        <p:txBody>
          <a:bodyPr wrap="square" rtlCol="0">
            <a:spAutoFit/>
          </a:bodyPr>
          <a:lstStyle/>
          <a:p>
            <a:pPr algn="just"/>
            <a:r>
              <a:rPr lang="ru-RU" b="1" dirty="0">
                <a:solidFill>
                  <a:srgbClr val="002060"/>
                </a:solidFill>
                <a:latin typeface="Times New Roman" panose="02020603050405020304" pitchFamily="18" charset="0"/>
                <a:cs typeface="Times New Roman" panose="02020603050405020304" pitchFamily="18" charset="0"/>
              </a:rPr>
              <a:t>Требования</a:t>
            </a:r>
            <a:r>
              <a:rPr lang="ru-RU" dirty="0">
                <a:solidFill>
                  <a:srgbClr val="002060"/>
                </a:solidFill>
                <a:latin typeface="Times New Roman" panose="02020603050405020304" pitchFamily="18" charset="0"/>
                <a:cs typeface="Times New Roman" panose="02020603050405020304" pitchFamily="18" charset="0"/>
              </a:rPr>
              <a:t> для замещения должностей старшей группы федеральной государственной гражданской службы в прокуратуре Ивановской области:</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31497DC-9B39-45C5-91A0-BF4127FEC713}"/>
              </a:ext>
            </a:extLst>
          </p:cNvPr>
          <p:cNvSpPr txBox="1"/>
          <p:nvPr/>
        </p:nvSpPr>
        <p:spPr>
          <a:xfrm>
            <a:off x="641801" y="4709562"/>
            <a:ext cx="5482322" cy="923330"/>
          </a:xfrm>
          <a:prstGeom prst="rect">
            <a:avLst/>
          </a:prstGeom>
          <a:noFill/>
        </p:spPr>
        <p:txBody>
          <a:bodyPr wrap="square" rtlCol="0">
            <a:spAutoFit/>
          </a:bodyPr>
          <a:lstStyle/>
          <a:p>
            <a:pPr marL="285750" indent="-285750" algn="just">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наличие гражданства РФ; </a:t>
            </a:r>
          </a:p>
          <a:p>
            <a:pPr marL="285750" indent="-285750" algn="just">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возраст от 18 лет; </a:t>
            </a:r>
          </a:p>
          <a:p>
            <a:pPr marL="285750" indent="-285750" algn="just">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наличие высшего образования (бакалавриат).</a:t>
            </a:r>
            <a:endParaRPr lang="en-US"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E2E5AC1-8EEC-47B1-9B85-52EADA38CB62}"/>
              </a:ext>
            </a:extLst>
          </p:cNvPr>
          <p:cNvSpPr txBox="1"/>
          <p:nvPr/>
        </p:nvSpPr>
        <p:spPr>
          <a:xfrm>
            <a:off x="637494" y="5910037"/>
            <a:ext cx="10990529" cy="338554"/>
          </a:xfrm>
          <a:prstGeom prst="rect">
            <a:avLst/>
          </a:prstGeom>
          <a:noFill/>
        </p:spPr>
        <p:txBody>
          <a:bodyPr wrap="square" rtlCol="0">
            <a:spAutoFit/>
          </a:bodyPr>
          <a:lstStyle/>
          <a:p>
            <a:r>
              <a:rPr lang="ru-RU" sz="1600" i="1" dirty="0">
                <a:solidFill>
                  <a:srgbClr val="C00000"/>
                </a:solidFill>
                <a:latin typeface="Times New Roman" panose="02020603050405020304" pitchFamily="18" charset="0"/>
                <a:cs typeface="Times New Roman" panose="02020603050405020304" pitchFamily="18" charset="0"/>
              </a:rPr>
              <a:t>ПРИЕМ ГРАЖДАНИНА НА ГРАЖДАНСКУЮ СЛУЖБУ ОСУЩЕСТВЛЯЕТСЯ ПО РЕЗУЛЬТАТАМ КОНКУРСА </a:t>
            </a:r>
            <a:endParaRPr lang="en-US" sz="1600"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1038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81E41C-60DB-4FEE-9F59-77BE6145DA5F}"/>
              </a:ext>
            </a:extLst>
          </p:cNvPr>
          <p:cNvSpPr>
            <a:spLocks noGrp="1"/>
          </p:cNvSpPr>
          <p:nvPr>
            <p:ph type="title"/>
          </p:nvPr>
        </p:nvSpPr>
        <p:spPr>
          <a:xfrm>
            <a:off x="3852908" y="763480"/>
            <a:ext cx="7500891" cy="927208"/>
          </a:xfrm>
        </p:spPr>
        <p:txBody>
          <a:bodyPr>
            <a:normAutofit fontScale="90000"/>
          </a:bodyPr>
          <a:lstStyle/>
          <a:p>
            <a:pPr algn="ctr"/>
            <a:r>
              <a:rPr lang="ru-RU" sz="3200" b="1" dirty="0">
                <a:solidFill>
                  <a:schemeClr val="accent1">
                    <a:lumMod val="75000"/>
                  </a:schemeClr>
                </a:solidFill>
              </a:rPr>
              <a:t>КОНТАКТНЫЕ ДАННЫЕ</a:t>
            </a:r>
            <a:br>
              <a:rPr lang="ru-RU" b="1" dirty="0">
                <a:solidFill>
                  <a:schemeClr val="accent1">
                    <a:lumMod val="75000"/>
                  </a:schemeClr>
                </a:solidFill>
              </a:rPr>
            </a:br>
            <a:r>
              <a:rPr lang="ru-RU" sz="3200" b="1" dirty="0">
                <a:solidFill>
                  <a:schemeClr val="accent1">
                    <a:lumMod val="75000"/>
                  </a:schemeClr>
                </a:solidFill>
              </a:rPr>
              <a:t>для обращения по вопросам трудоустройства</a:t>
            </a:r>
            <a:br>
              <a:rPr lang="ru-RU" sz="3200" b="1" dirty="0">
                <a:solidFill>
                  <a:schemeClr val="accent1">
                    <a:lumMod val="75000"/>
                  </a:schemeClr>
                </a:solidFill>
              </a:rPr>
            </a:br>
            <a:r>
              <a:rPr lang="ru-RU" sz="3200" b="1" dirty="0">
                <a:solidFill>
                  <a:schemeClr val="accent1">
                    <a:lumMod val="75000"/>
                  </a:schemeClr>
                </a:solidFill>
              </a:rPr>
              <a:t>в прокуратуру Ивановской области </a:t>
            </a:r>
          </a:p>
        </p:txBody>
      </p:sp>
      <p:sp>
        <p:nvSpPr>
          <p:cNvPr id="3" name="Объект 2">
            <a:extLst>
              <a:ext uri="{FF2B5EF4-FFF2-40B4-BE49-F238E27FC236}">
                <a16:creationId xmlns:a16="http://schemas.microsoft.com/office/drawing/2014/main" id="{610849AF-4334-4512-8ECA-446260879A00}"/>
              </a:ext>
            </a:extLst>
          </p:cNvPr>
          <p:cNvSpPr>
            <a:spLocks noGrp="1"/>
          </p:cNvSpPr>
          <p:nvPr>
            <p:ph idx="1"/>
          </p:nvPr>
        </p:nvSpPr>
        <p:spPr>
          <a:xfrm>
            <a:off x="838200" y="2405849"/>
            <a:ext cx="10196744" cy="3771114"/>
          </a:xfrm>
          <a:ln>
            <a:solidFill>
              <a:schemeClr val="accent1"/>
            </a:solidFill>
          </a:ln>
        </p:spPr>
        <p:txBody>
          <a:bodyPr>
            <a:normAutofit fontScale="62500" lnSpcReduction="20000"/>
          </a:bodyPr>
          <a:lstStyle/>
          <a:p>
            <a:r>
              <a:rPr lang="ru-RU" dirty="0"/>
              <a:t>По вопросам трудоустройства в органы прокуратуры области еженедельно проводится прием граждан начальником отдела кадров прокуратуры Ивановской области. </a:t>
            </a:r>
          </a:p>
          <a:p>
            <a:r>
              <a:rPr lang="ru-RU" dirty="0"/>
              <a:t>Прием проводится в прокуратуре Ивановской области (г. Иваново,    пр. Ленина, д. 25)  с 09:00 до 18:00 (с 13:00 до 13:45 – перерыв), телефон для справок 32-67-48, 8-910-980-28-40</a:t>
            </a:r>
          </a:p>
          <a:p>
            <a:r>
              <a:rPr lang="ru-RU" dirty="0"/>
              <a:t>Желающим обратиться на прием при себе необходимо иметь документ, удостоверяющий личность (паспорт).</a:t>
            </a:r>
          </a:p>
          <a:p>
            <a:r>
              <a:rPr lang="ru-RU" dirty="0"/>
              <a:t>Требования к кандидатам на службу и перечень документов, необходимых для трудоустройства, размещены на официальном сайте прокуратуры Ивановской области </a:t>
            </a:r>
            <a:r>
              <a:rPr lang="en-US" dirty="0" err="1"/>
              <a:t>epp</a:t>
            </a:r>
            <a:r>
              <a:rPr lang="ru-RU" dirty="0"/>
              <a:t>.</a:t>
            </a:r>
            <a:r>
              <a:rPr lang="en-US" dirty="0" err="1"/>
              <a:t>genproc</a:t>
            </a:r>
            <a:r>
              <a:rPr lang="ru-RU" dirty="0"/>
              <a:t>.</a:t>
            </a:r>
            <a:r>
              <a:rPr lang="en-US" dirty="0"/>
              <a:t>gov</a:t>
            </a:r>
            <a:r>
              <a:rPr lang="ru-RU" dirty="0"/>
              <a:t>.</a:t>
            </a:r>
            <a:r>
              <a:rPr lang="en-US" dirty="0" err="1"/>
              <a:t>ru</a:t>
            </a:r>
            <a:r>
              <a:rPr lang="ru-RU" dirty="0"/>
              <a:t> </a:t>
            </a:r>
            <a:r>
              <a:rPr lang="ru-RU" dirty="0" err="1"/>
              <a:t>web</a:t>
            </a:r>
            <a:r>
              <a:rPr lang="ru-RU" dirty="0"/>
              <a:t>/proc_37 в разделе «О прокуратуре», в подразделе «Кадровое обеспечение».</a:t>
            </a:r>
          </a:p>
          <a:p>
            <a:r>
              <a:rPr lang="ru-RU" dirty="0"/>
              <a:t>Информируем, что по вопросам трудоустройства в органы прокуратуры области также возможно обратиться к городскому, районным и межрайонным прокурорам Ивановской области, либо направив обращение  по адресу электронной почты  </a:t>
            </a:r>
            <a:r>
              <a:rPr lang="en-US" u="sng" dirty="0" err="1">
                <a:hlinkClick r:id="rId2"/>
              </a:rPr>
              <a:t>ivprok</a:t>
            </a:r>
            <a:r>
              <a:rPr lang="ru-RU" u="sng" dirty="0">
                <a:hlinkClick r:id="rId2"/>
              </a:rPr>
              <a:t>51@37.</a:t>
            </a:r>
            <a:r>
              <a:rPr lang="en-US" u="sng" dirty="0" err="1">
                <a:hlinkClick r:id="rId2"/>
              </a:rPr>
              <a:t>mailop</a:t>
            </a:r>
            <a:r>
              <a:rPr lang="ru-RU" u="sng" dirty="0">
                <a:hlinkClick r:id="rId2"/>
              </a:rPr>
              <a:t>.</a:t>
            </a:r>
            <a:r>
              <a:rPr lang="en-US" u="sng" dirty="0" err="1">
                <a:hlinkClick r:id="rId2"/>
              </a:rPr>
              <a:t>ru</a:t>
            </a:r>
            <a:r>
              <a:rPr lang="ru-RU" dirty="0"/>
              <a:t>, почтой или ежедневно через дежурного прокурора по адресу: 153325, г. Иваново, пр. Ленина,25.</a:t>
            </a:r>
          </a:p>
          <a:p>
            <a:pPr marL="0" indent="0">
              <a:buNone/>
            </a:pPr>
            <a:endParaRPr lang="ru-RU" dirty="0"/>
          </a:p>
        </p:txBody>
      </p:sp>
      <p:pic>
        <p:nvPicPr>
          <p:cNvPr id="4" name="Picture 13">
            <a:extLst>
              <a:ext uri="{FF2B5EF4-FFF2-40B4-BE49-F238E27FC236}">
                <a16:creationId xmlns:a16="http://schemas.microsoft.com/office/drawing/2014/main" id="{F5CB684C-030C-4E9C-BD35-B5966CA981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923" y="283085"/>
            <a:ext cx="1790840" cy="1765183"/>
          </a:xfrm>
          <a:prstGeom prst="rect">
            <a:avLst/>
          </a:prstGeom>
        </p:spPr>
      </p:pic>
    </p:spTree>
    <p:extLst>
      <p:ext uri="{BB962C8B-B14F-4D97-AF65-F5344CB8AC3E}">
        <p14:creationId xmlns:p14="http://schemas.microsoft.com/office/powerpoint/2010/main" val="3002432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674</Words>
  <Application>Microsoft Office PowerPoint</Application>
  <PresentationFormat>Широкоэкранный</PresentationFormat>
  <Paragraphs>41</Paragraphs>
  <Slides>3</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vt:i4>
      </vt:variant>
    </vt:vector>
  </HeadingPairs>
  <TitlesOfParts>
    <vt:vector size="9" baseType="lpstr">
      <vt:lpstr>Arial</vt:lpstr>
      <vt:lpstr>Calibri</vt:lpstr>
      <vt:lpstr>Calibri Light</vt:lpstr>
      <vt:lpstr>Times New Roman</vt:lpstr>
      <vt:lpstr>Wingdings</vt:lpstr>
      <vt:lpstr>Office Theme</vt:lpstr>
      <vt:lpstr>Презентация PowerPoint</vt:lpstr>
      <vt:lpstr>ГОСУДАРСТВЕННАЯ ГРАЖДАНСКАЯ СЛУЖБА В ПРОКУРАТУРЕ ИВАНОВСКОЙ ОБЛАСТИ</vt:lpstr>
      <vt:lpstr>КОНТАКТНЫЕ ДАННЫЕ для обращения по вопросам трудоустройства в прокуратуру Ивановской области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Kliukach, Kseniia</dc:creator>
  <cp:lastModifiedBy>Бондаренко Оксана Васильевна</cp:lastModifiedBy>
  <cp:revision>30</cp:revision>
  <cp:lastPrinted>2025-05-26T08:11:02Z</cp:lastPrinted>
  <dcterms:created xsi:type="dcterms:W3CDTF">2024-10-28T17:43:14Z</dcterms:created>
  <dcterms:modified xsi:type="dcterms:W3CDTF">2025-10-31T12:26:59Z</dcterms:modified>
</cp:coreProperties>
</file>